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</p:sldIdLst>
  <p:sldSz cy="5143500" cx="9144000"/>
  <p:notesSz cx="6858000" cy="9144000"/>
  <p:embeddedFontLst>
    <p:embeddedFont>
      <p:font typeface="Roboto"/>
      <p:regular r:id="rId137"/>
      <p:bold r:id="rId138"/>
      <p:italic r:id="rId139"/>
      <p:boldItalic r:id="rId140"/>
    </p:embeddedFont>
    <p:embeddedFont>
      <p:font typeface="Roboto Mono"/>
      <p:regular r:id="rId141"/>
      <p:bold r:id="rId142"/>
      <p:italic r:id="rId143"/>
      <p:boldItalic r:id="rId1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font" Target="fonts/RobotoMono-italic.fntdata"/><Relationship Id="rId142" Type="http://schemas.openxmlformats.org/officeDocument/2006/relationships/font" Target="fonts/RobotoMono-bold.fntdata"/><Relationship Id="rId141" Type="http://schemas.openxmlformats.org/officeDocument/2006/relationships/font" Target="fonts/RobotoMono-regular.fntdata"/><Relationship Id="rId140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44" Type="http://schemas.openxmlformats.org/officeDocument/2006/relationships/font" Target="fonts/RobotoMono-bold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Roboto-italic.fntdata"/><Relationship Id="rId138" Type="http://schemas.openxmlformats.org/officeDocument/2006/relationships/font" Target="fonts/Roboto-bold.fntdata"/><Relationship Id="rId137" Type="http://schemas.openxmlformats.org/officeDocument/2006/relationships/font" Target="fonts/Roboto-regular.fntdata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9873f04c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9873f04c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9873f04cb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49873f04cb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49873f04cb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49873f04cb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49873f04cb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49873f04cb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49873f04cb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49873f04cb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49873f04cb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49873f04cb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9873f04cb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49873f04cb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49873f04cb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49873f04cb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9873f04cb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9873f04cb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49873f04cb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49873f04cb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49873f04cb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49873f04cb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9873f04c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9873f04c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49873f04cb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49873f04cb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9873f04cb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49873f04cb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49873f04cb_3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49873f04cb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49873f04cb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49873f04cb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49873f04cb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49873f04cb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49873f04cb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49873f04cb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49873f04cb_3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49873f04cb_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49873f04cb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49873f04cb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49873f04cb_3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49873f04cb_3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49873f04cb_3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49873f04cb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9873f04c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9873f04c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49873f04cb_3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49873f04cb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49873f04cb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49873f04cb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49873f04cb_3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49873f04cb_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49873f04cb_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49873f04cb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49873f04cb_3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49873f04cb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49873f04cb_3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49873f04cb_3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49873f04cb_3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49873f04cb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49873f04cb_3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49873f04cb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49873f04cb_3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49873f04cb_3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49bd1555d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49bd1555d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9873f04c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9873f04c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41d3e213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41d3e213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41d3e213c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41d3e213c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9873f04c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9873f04c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9873f04c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9873f04c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197625b8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197625b8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197625b8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197625b8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197625b8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197625b8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197625b8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197625b8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9873f04c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9873f04c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197625b8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197625b8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197625b8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197625b8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197625b8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197625b8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197625b8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197625b8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197625b8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197625b8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197625b8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197625b8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197625b8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197625b8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9873f04cb_3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9873f04cb_3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9873f04c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9873f04c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9873f04c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9873f04c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9873f04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9873f04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9873f04c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9873f04c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197625b8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197625b8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197625b8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197625b8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197625b8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197625b8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197625b8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197625b8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197625b8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197625b8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197625b8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197625b8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9873f04c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9873f04c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9873f04c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9873f04c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9873f04cb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9873f04c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9873f04c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9873f04c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9873f04cb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9873f04cb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9873f04cb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9873f04cb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9873f04cb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9873f04cb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9873f04cb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9873f04cb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9873f04cb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9873f04cb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9873f04cb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9873f04cb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9873f04cb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9873f04cb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9873f04cb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9873f04cb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9873f04cb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9873f04cb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9873f04cb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9873f04cb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9873f04c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9873f04c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9873f04cb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9873f04cb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9873f04cb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9873f04cb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9873f04cb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9873f04cb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9873f04cb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9873f04cb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9873f04cb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9873f04cb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9873f04cb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49873f04cb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9873f04cb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9873f04cb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9873f04cb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9873f04cb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9873f04cb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9873f04cb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9873f04cb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9873f04cb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9873f04c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9873f04c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9873f04cb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9873f04cb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9873f04cb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49873f04cb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9873f04cb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49873f04cb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9873f04cb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49873f04cb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49873f04cb_3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49873f04cb_3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9873f04cb_3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9873f04cb_3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9873f04cb_3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9873f04cb_3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9873f04cb_3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9873f04cb_3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9873f04cb_3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49873f04cb_3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49873f04cb_3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49873f04cb_3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9873f04c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9873f04c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9873f04cb_3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9873f04cb_3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9873f04cb_3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9873f04cb_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9873f04cb_3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9873f04cb_3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9873f04cb_3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49873f04cb_3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9873f04cb_3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9873f04cb_3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49873f04cb_3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49873f04cb_3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9873f04cb_3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49873f04cb_3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9873f04cb_3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49873f04cb_3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9873f04cb_3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49873f04cb_3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9873f04cb_3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9873f04cb_3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9873f04c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9873f04c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49873f04cb_3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49873f04cb_3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49873f04cb_3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49873f04cb_3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49bd1555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49bd1555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49bd1555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49bd1555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9bd1555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49bd1555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49bd1555d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49bd1555d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9bd1555d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49bd1555d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49bd1555d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49bd1555d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9bd1555d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9bd1555d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49bd1555d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49bd1555d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9873f04c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9873f04c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9bd1555d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49bd1555d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9bd1555d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49bd1555d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9bd1555d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49bd1555d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9bd1555d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49bd1555d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49bd1555d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49bd1555d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9bd1555d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49bd1555d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49bd1555d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49bd1555d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49bd1555d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49bd1555d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49bd1555d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49bd1555d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9bd1555d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9bd1555d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5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ru.wikipedia.org/wiki/%D0%A4%D1%80%D0%BE%D0%BD%D1%82%D0%B5%D0%BD%D0%B4_%D0%B8_%D0%B1%D1%8D%D0%BA%D0%B5%D0%BD%D0%B4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5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5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s://github.com/iu5git/JavaScript/issues" TargetMode="External"/><Relationship Id="rId4" Type="http://schemas.openxmlformats.org/officeDocument/2006/relationships/image" Target="../media/image6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hyperlink" Target="https://forms.gle/nQ1iqgiHAnXYkycS8" TargetMode="External"/><Relationship Id="rId4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cmGr0RszHc8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eloper.mozilla.org/en-US/docs/Web/API/IndexedDB_API/Browser_storage_limits_and_eviction_criteria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8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Современный фронтенд-разработчик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Lifecycle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00" y="1017725"/>
            <a:ext cx="391580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 FE разработчика в 2023</a:t>
            </a:r>
            <a:endParaRPr/>
          </a:p>
        </p:txBody>
      </p:sp>
      <p:sp>
        <p:nvSpPr>
          <p:cNvPr id="629" name="Google Shape;629;p112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https://frontend.tech-mail.ru/slides/s12/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13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Теория</a:t>
            </a:r>
            <a:endParaRPr sz="21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Теория</a:t>
            </a:r>
            <a:endParaRPr/>
          </a:p>
        </p:txBody>
      </p:sp>
      <p:sp>
        <p:nvSpPr>
          <p:cNvPr id="640" name="Google Shape;640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Знать про протоколы WEB'а: HTTP/1 (HTTP/1.1), HTTP/2, HTTP/3, HTTPS, WebSocket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Знание JavaScript — причём, полезно знать как es6+, так и es5. TypeScript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Знание возможностей браузеров (HTML5, CSS), уметь в </a:t>
            </a:r>
            <a:r>
              <a:rPr i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кроссбраузерность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понимать, как браузеры работают </a:t>
            </a:r>
            <a:r>
              <a:rPr i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внутри</a:t>
            </a:r>
            <a:endParaRPr i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Вопросы, связанные с безопасностью web-приложений (что такое XSS, как работают cookie, что такое CORS...)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Понимать вопросы, связанные с инфраструктурой, деплоем статики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Иметь представление о UX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Иметь представление о server-side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Всё, что 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связано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с программированием в целом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</a:t>
            </a:r>
            <a:endParaRPr sz="21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</a:t>
            </a:r>
            <a:endParaRPr/>
          </a:p>
        </p:txBody>
      </p:sp>
      <p:sp>
        <p:nvSpPr>
          <p:cNvPr id="651" name="Google Shape;651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Инструменты разработки: Node.js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Инструменты сборки: Webpack, grunt, gulp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Инструменты работы с CSS: PostCSS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Модульные системы: ES6-модули, AMD, UMD, commonjs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DevTools браузеров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17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</a:t>
            </a:r>
            <a:endParaRPr sz="21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</a:t>
            </a:r>
            <a:endParaRPr/>
          </a:p>
        </p:txBody>
      </p:sp>
      <p:sp>
        <p:nvSpPr>
          <p:cNvPr id="662" name="Google Shape;662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React</a:t>
            </a:r>
            <a:r>
              <a:rPr lang="ru" sz="13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</a:t>
            </a:r>
            <a:endParaRPr sz="13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Angular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VueJS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Svelte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9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развиваться?</a:t>
            </a:r>
            <a:endParaRPr sz="21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развиваться?</a:t>
            </a:r>
            <a:endParaRPr/>
          </a:p>
        </p:txBody>
      </p:sp>
      <p:sp>
        <p:nvSpPr>
          <p:cNvPr id="673" name="Google Shape;673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Много практики — пробуйте новое, старайтесь развиваться всесторонне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Читайте статьи — например на Habrahabr, Medium, Learn Javascript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1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Frontend - это не только браузер</a:t>
            </a: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38" y="1160600"/>
            <a:ext cx="83379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2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Server-side</a:t>
            </a:r>
            <a:endParaRPr sz="21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275" y="1090613"/>
            <a:ext cx="4831448" cy="29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Node.JS</a:t>
            </a:r>
            <a:endParaRPr/>
          </a:p>
        </p:txBody>
      </p:sp>
      <p:sp>
        <p:nvSpPr>
          <p:cNvPr id="694" name="Google Shape;694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Локальные и консольные утилиты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Сборщики, трансляторы, компиляторы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Скриптинг, CLI, генерация документации, тесты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Серверы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API, dev-сервера, бекенды для SPA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Highload &amp; real-time системы: игры, чаты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Заплаты в узкие места уже готовых систем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Клиентские приложения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Кравлеры, сборщики данных, анализаторы логов, статистики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Desktop приложения (nw.js, Electron)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Железо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ru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Работа на микроконтроллерах (Tessel, Espruino...)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588" y="1672772"/>
            <a:ext cx="6816824" cy="17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638175"/>
            <a:ext cx="68580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7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Desktop</a:t>
            </a:r>
            <a:endParaRPr sz="21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Chromium</a:t>
            </a:r>
            <a:endParaRPr/>
          </a:p>
        </p:txBody>
      </p:sp>
      <p:sp>
        <p:nvSpPr>
          <p:cNvPr id="715" name="Google Shape;715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Chromium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веб-браузер с открытым исходным кодом, разрабатываемый сообществом The Chromium Authors, компанией Google и некоторыми другими компаниями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Electron</a:t>
            </a:r>
            <a:endParaRPr/>
          </a:p>
        </p:txBody>
      </p:sp>
      <p:sp>
        <p:nvSpPr>
          <p:cNvPr id="726" name="Google Shape;726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Electron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—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фреймворк, разработанный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Позволяет разрабатывать нативные графические приложения для операционных систем с помощью веб-технологий, комбинируя возможности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для работы с </a:t>
            </a:r>
            <a:r>
              <a:rPr lang="ru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back-end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браузера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Chromium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Популярность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Atom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Slack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Visual Studio Code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GitHub Desktop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Hyper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Discord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Spotify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Важно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1303475"/>
            <a:ext cx="6486524" cy="31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32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Mobile</a:t>
            </a:r>
            <a:endParaRPr sz="21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84325"/>
            <a:ext cx="84196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923" y="872063"/>
            <a:ext cx="3814150" cy="33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React Native</a:t>
            </a:r>
            <a:endParaRPr/>
          </a:p>
        </p:txBody>
      </p:sp>
      <p:sp>
        <p:nvSpPr>
          <p:cNvPr id="753" name="Google Shape;753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React Native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фреймворк для построения нативных мобильных приложений с использованием React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Пример</a:t>
            </a:r>
            <a:endParaRPr/>
          </a:p>
        </p:txBody>
      </p:sp>
      <p:pic>
        <p:nvPicPr>
          <p:cNvPr id="759" name="Google Shape;75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13" y="1112975"/>
            <a:ext cx="70149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63" y="328350"/>
            <a:ext cx="7381875" cy="44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Популярность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Facebook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Instagram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Airbnb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Walmart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Sberbank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9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OS &amp; SmartTV</a:t>
            </a:r>
            <a:endParaRPr sz="21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OS &amp; SmartTV</a:t>
            </a:r>
            <a:endParaRPr/>
          </a:p>
        </p:txBody>
      </p:sp>
      <p:sp>
        <p:nvSpPr>
          <p:cNvPr id="781" name="Google Shape;781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6858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WebOS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веб-приложение, организующее платформу (операционную среду с набором готовых функций API) для выполнения других веб-приложений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8580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Tizen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открытая операционная система на базе ядра Linux, предназначенная для широкого круга устройств, включая смартфоны, интернет-планшеты, компьютеры, автомобильные информационно-развлекательные системы, «умные» телевизоры и цифровые камеры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8580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Chrome OS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ОС от компании Google. Главной особенностью является доминирование веб-приложений над обычными функциями ОС</a:t>
            </a:r>
            <a:endParaRPr b="1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325" y="152400"/>
            <a:ext cx="63393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Worker - это файл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00" y="1084400"/>
            <a:ext cx="77561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курсу</a:t>
            </a:r>
            <a:endParaRPr/>
          </a:p>
        </p:txBody>
      </p:sp>
      <p:sp>
        <p:nvSpPr>
          <p:cNvPr id="792" name="Google Shape;792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Issue на GitHub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https://github.com/iu5git/JavaScript/issues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3" name="Google Shape;793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975" y="1795075"/>
            <a:ext cx="3122026" cy="31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лекции</a:t>
            </a:r>
            <a:endParaRPr/>
          </a:p>
        </p:txBody>
      </p:sp>
      <p:sp>
        <p:nvSpPr>
          <p:cNvPr id="799" name="Google Shape;799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Google формы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https://forms.gle/nQ1iqgiHAnXYkycS8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00" name="Google Shape;800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713" y="1724725"/>
            <a:ext cx="3022575" cy="3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Примерчик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r>
              <a:rPr lang="ru" sz="2400"/>
              <a:t>https://googlechrome.github.io/samples/service-worker/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PWA</a:t>
            </a: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https://frontend.tech-mail.ru/slides/s9/#113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Прогрессивные интернетные приложения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PWA</a:t>
            </a:r>
            <a:endParaRPr/>
          </a:p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PWA (Progressive Web Application) - технология в web-разработке, которая визуально и функционально трансформирует сайт в приложение (мобильное приложение в браузере).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2025"/>
            <a:ext cx="8839200" cy="339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нужно сделать, чтобы завелось?</a:t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Service Worker;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Application shell (оболочка для быстрой загрузки с Service Worker);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Web App Manifest;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Push Notifications (включено в Service Worker);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SSL-сертификат для передачи данных по протоколу HTTPS.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App Manifest</a:t>
            </a:r>
            <a:endParaRPr/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0713"/>
            <a:ext cx="8520600" cy="162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Web App Manifest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88" y="1017725"/>
            <a:ext cx="7610823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Apple Meta Tags</a:t>
            </a:r>
            <a:endParaRPr/>
          </a:p>
        </p:txBody>
      </p:sp>
      <p:pic>
        <p:nvPicPr>
          <p:cNvPr id="192" name="Google Shape;1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87" y="1247726"/>
            <a:ext cx="8659424" cy="33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 PWA</a:t>
            </a:r>
            <a:endParaRPr/>
          </a:p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PWA совмещает в себе свойства нативного приложения и функции браузера, что имеет свои преимущества: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поддерживается наиболее популярными ОС: Windows, iOS, Android. При этом загрузить можно на десктоп, смартфон, планшет, терминал в торговом зале;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обновления добавляются разработчиками удаленно. Пользователи видят изменения и улучшения, но им не требуется скачивать эти обновления самостоятельно;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индексируется Google и другими поисковыми системами;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благодаря сценарию Service Worker, который запускается браузером в фоновом режиме, и стратегии кэширования, обеспечивается возможность работы офлайн;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Frontend отделен от Backend’a. Меньше времени и ресурсов тратится на разработку/переработку дизайна и логики взаимодействия PWA с клиентом;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можно установить без «Google play» и App Store, а также вопреки запрету устанавливать приложения из неизвестных источников. Лояльно относятся к PWA и антивирусные программы. Одновременно с этим передача данных происходит по протоколу HTTPS, поэтому PWA безопасно;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с февраля 2019 года PWA можно добавлять в App Store и Google Play, давая пользователю возможность скачать приложение из привычного источника.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PWA</a:t>
            </a:r>
            <a:endParaRPr/>
          </a:p>
        </p:txBody>
      </p:sp>
      <p:sp>
        <p:nvSpPr>
          <p:cNvPr id="204" name="Google Shape;20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Технология PWA не универсальна и имеет ряд недостатков: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 все устройства и не все операционные системы поддерживают полный набор возможностей PWA;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невозможно наладить активное участие пользователей iOS (например приложение может хранить локальные данные и файлы размером только до 50 Мбайт, нет доступа к In-App Payments (встроенные платежи) и многим другим сервисам Apple, нет интеграции с Siri), поддержка iOS начинается с версии 11.3;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работа офлайн ограничена;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работу PWA может ограничивать неполный доступ к аппаратным компонентам;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нет достаточной гибкости в отношении «специального» контента для пользователей (например программы лояльности);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при использовании PWA увеличивается расход заряда батареи мобильного устройства.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Примерчик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r>
              <a:rPr lang="ru" sz="2400"/>
              <a:t>https://www.google.ru/maps/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Virtual DOM</a:t>
            </a:r>
            <a:endParaRPr/>
          </a:p>
        </p:txBody>
      </p:sp>
      <p:sp>
        <p:nvSpPr>
          <p:cNvPr id="215" name="Google Shape;215;p40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https://frontend.tech-mail.ru/slides/s10/#40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457200"/>
            <a:ext cx="7315200" cy="39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Workers</a:t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https://frontend.tech-mail.ru/slides/s6/#65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это?</a:t>
            </a:r>
            <a:endParaRPr/>
          </a:p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Главная проблема DOM — он никогда не был рассчитан для создания </a:t>
            </a:r>
            <a:r>
              <a:rPr b="1" lang="ru">
                <a:solidFill>
                  <a:schemeClr val="dk1"/>
                </a:solidFill>
              </a:rPr>
              <a:t>динамического пользовательского интерфейса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Virtual DOM</a:t>
            </a:r>
            <a:r>
              <a:rPr lang="ru">
                <a:solidFill>
                  <a:schemeClr val="dk1"/>
                </a:solidFill>
              </a:rPr>
              <a:t> — это техника и набор библиотек/алгоритмов, которые позволяют нам улучшить производительность на клиентской стороне, избегая прямой работы с DOM путем создания и работы c абстракцией, имитирующей DOM-дерево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работает?</a:t>
            </a:r>
            <a:endParaRPr/>
          </a:p>
        </p:txBody>
      </p:sp>
      <p:sp>
        <p:nvSpPr>
          <p:cNvPr id="232" name="Google Shape;23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Вместо того, чтобы взаимодействовать с DOM напрямую, мы работаем с его </a:t>
            </a:r>
            <a:r>
              <a:rPr b="1" lang="ru">
                <a:solidFill>
                  <a:schemeClr val="dk1"/>
                </a:solidFill>
              </a:rPr>
              <a:t>легковесной копией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Мы можем вносить изменения в копию, исходя из наших потребностей, а после этого применять изменения к реальному DOM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При этом происходит сравнение DOM-дерева с его виртуальной копией, </a:t>
            </a:r>
            <a:r>
              <a:rPr b="1" lang="ru">
                <a:solidFill>
                  <a:schemeClr val="dk1"/>
                </a:solidFill>
              </a:rPr>
              <a:t>определяется разница и запускается перерисовка того, что было изменено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Картиночка</a:t>
            </a:r>
            <a:endParaRPr/>
          </a:p>
        </p:txBody>
      </p:sp>
      <p:sp>
        <p:nvSpPr>
          <p:cNvPr id="238" name="Google Shape;23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3320"/>
            <a:ext cx="9144000" cy="339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Virtual DOM</a:t>
            </a:r>
            <a:endParaRPr/>
          </a:p>
        </p:txBody>
      </p:sp>
      <p:sp>
        <p:nvSpPr>
          <p:cNvPr id="245" name="Google Shape;24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Такой подход работает быстрее, потому как не включает в себя все тяжеловесные части реального DOM. Но только если мы делаем это правильно.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Есть две проблемы: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Когда именно делать повторную перерисовку DOM?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Как это сделать эффективно?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Когда?</a:t>
            </a:r>
            <a:endParaRPr/>
          </a:p>
        </p:txBody>
      </p:sp>
      <p:sp>
        <p:nvSpPr>
          <p:cNvPr id="251" name="Google Shape;25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Когда данные изменяются и нуждается в обновлении. Есть два варианта узнать, что данные изменились: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Первый из них — «dirty checking» (грязная проверка) заключается в том, чтобы опрашивать данные через</a:t>
            </a:r>
            <a:r>
              <a:rPr b="1" lang="ru">
                <a:solidFill>
                  <a:schemeClr val="dk1"/>
                </a:solidFill>
              </a:rPr>
              <a:t> регулярные промежутки времени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b="1" lang="ru">
                <a:solidFill>
                  <a:schemeClr val="dk1"/>
                </a:solidFill>
              </a:rPr>
              <a:t>рекурсивно проверять все значения</a:t>
            </a:r>
            <a:r>
              <a:rPr lang="ru">
                <a:solidFill>
                  <a:schemeClr val="dk1"/>
                </a:solidFill>
              </a:rPr>
              <a:t> в структуре данных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Второй вариант — «observable» (наблюдаемый) заключается в наблюдении за изменением состояния. Если ничего не изменилось, мы ничего не делаем. Если изменилось, </a:t>
            </a:r>
            <a:r>
              <a:rPr b="1" lang="ru">
                <a:solidFill>
                  <a:schemeClr val="dk1"/>
                </a:solidFill>
              </a:rPr>
              <a:t>мы точно знаем, что нужно обновить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Как?</a:t>
            </a:r>
            <a:endParaRPr/>
          </a:p>
        </p:txBody>
      </p:sp>
      <p:sp>
        <p:nvSpPr>
          <p:cNvPr id="257" name="Google Shape;25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делает этот подход действительно быстрым: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Эффективные алгоритмы сравнения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Группировка операций чтения/записи при работе с DOM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Эффективное обновление под-деревьев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Наглядно</a:t>
            </a:r>
            <a:endParaRPr/>
          </a:p>
        </p:txBody>
      </p:sp>
      <p:pic>
        <p:nvPicPr>
          <p:cNvPr id="263" name="Google Shape;2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17" y="1333500"/>
            <a:ext cx="82873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Сложная статейка по VDOM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r>
              <a:rPr lang="ru" sz="2100"/>
              <a:t>https://nickbulljs.medium.com/how-virtual-dom-work-567128ed77e9</a:t>
            </a:r>
            <a:endParaRPr sz="2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Разбираем как работает Virtual DOM</a:t>
            </a:r>
            <a:endParaRPr/>
          </a:p>
        </p:txBody>
      </p:sp>
      <p:pic>
        <p:nvPicPr>
          <p:cNvPr id="274" name="Google Shape;2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63" y="1132025"/>
            <a:ext cx="73128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должен уметь VDOM?</a:t>
            </a:r>
            <a:endParaRPr/>
          </a:p>
        </p:txBody>
      </p:sp>
      <p:sp>
        <p:nvSpPr>
          <p:cNvPr id="280" name="Google Shape;28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Создавать дерево элементов на странице по шаблону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Изменять дерево элементов согласно обновленному шаблону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Workers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700">
                <a:solidFill>
                  <a:srgbClr val="2D79F6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https://www.youtube.com/watch?v=cmGr0RszHc8</a:t>
            </a:r>
            <a:endParaRPr sz="2700">
              <a:solidFill>
                <a:srgbClr val="2D79F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7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Building offline-first Progressive Web Apps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элемента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vdom.create()</a:t>
            </a: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1675"/>
            <a:ext cx="8839200" cy="136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vdom.create() - пример</a:t>
            </a: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63" y="1160600"/>
            <a:ext cx="66348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Обновление</a:t>
            </a:r>
            <a:r>
              <a:rPr lang="ru"/>
              <a:t> элемента</a:t>
            </a:r>
            <a:endParaRPr sz="2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vdom.update()</a:t>
            </a: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5000"/>
            <a:ext cx="8839204" cy="18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могло измениться?</a:t>
            </a:r>
            <a:endParaRPr/>
          </a:p>
        </p:txBody>
      </p:sp>
      <p:sp>
        <p:nvSpPr>
          <p:cNvPr id="314" name="Google Shape;31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Количество и значения атрибутов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Любой из потомков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Обновление атрибутов</a:t>
            </a:r>
            <a:endParaRPr sz="2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vdom.update() - пример</a:t>
            </a: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688" y="1179650"/>
            <a:ext cx="55126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0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Обновление дочерних элементов</a:t>
            </a:r>
            <a:endParaRPr sz="2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36" name="Google Shape;3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25" y="1132025"/>
            <a:ext cx="72427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Workers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938" y="1017725"/>
            <a:ext cx="73721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42" name="Google Shape;3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25" y="1132025"/>
            <a:ext cx="72427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48" name="Google Shape;3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25" y="1141550"/>
            <a:ext cx="72427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54" name="Google Shape;3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25" y="1170125"/>
            <a:ext cx="72427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60" name="Google Shape;3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13" y="1170125"/>
            <a:ext cx="579996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66" name="Google Shape;3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13" y="1122500"/>
            <a:ext cx="579996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Обновление дочерних элементов</a:t>
            </a:r>
            <a:endParaRPr/>
          </a:p>
        </p:txBody>
      </p:sp>
      <p:pic>
        <p:nvPicPr>
          <p:cNvPr id="372" name="Google Shape;3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938" y="1170125"/>
            <a:ext cx="575411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итоге</a:t>
            </a:r>
            <a:endParaRPr/>
          </a:p>
        </p:txBody>
      </p:sp>
      <p:sp>
        <p:nvSpPr>
          <p:cNvPr id="378" name="Google Shape;37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 создание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 удаление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 обновления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vdom.update() - пример</a:t>
            </a:r>
            <a:endParaRPr sz="3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575" y="1122500"/>
            <a:ext cx="422084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0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работает</a:t>
            </a:r>
            <a:endParaRPr sz="21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1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есть одна проблемка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Workers</a:t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50" y="1017725"/>
            <a:ext cx="73146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Я </a:t>
            </a:r>
            <a:r>
              <a:rPr lang="ru" sz="4800"/>
              <a:t>❤️ HTML</a:t>
            </a:r>
            <a:endParaRPr sz="4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JSX</a:t>
            </a:r>
            <a:endParaRPr/>
          </a:p>
        </p:txBody>
      </p:sp>
      <p:pic>
        <p:nvPicPr>
          <p:cNvPr id="405" name="Google Shape;40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463" y="1103450"/>
            <a:ext cx="727306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Как выглядит</a:t>
            </a:r>
            <a:endParaRPr/>
          </a:p>
        </p:txBody>
      </p:sp>
      <p:pic>
        <p:nvPicPr>
          <p:cNvPr id="411" name="Google Shape;41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600" y="1017725"/>
            <a:ext cx="623279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Rect/Vue/Angular/Svelte</a:t>
            </a:r>
            <a:endParaRPr/>
          </a:p>
        </p:txBody>
      </p:sp>
      <p:sp>
        <p:nvSpPr>
          <p:cNvPr id="417" name="Google Shape;417;p75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???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6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фреймворки и зачем они нам нужны?</a:t>
            </a:r>
            <a:endParaRPr sz="21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7"/>
          <p:cNvSpPr txBox="1"/>
          <p:nvPr>
            <p:ph type="title"/>
          </p:nvPr>
        </p:nvSpPr>
        <p:spPr>
          <a:xfrm>
            <a:off x="311700" y="1400100"/>
            <a:ext cx="85206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 этом вы узнаете в следующем семестре </a:t>
            </a:r>
            <a:r>
              <a:rPr lang="ru"/>
              <a:t>😊</a:t>
            </a:r>
            <a:endParaRPr sz="21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 основного</a:t>
            </a:r>
            <a:endParaRPr/>
          </a:p>
        </p:txBody>
      </p:sp>
      <p:sp>
        <p:nvSpPr>
          <p:cNvPr id="433" name="Google Shape;433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Имеют встроенный Virtual DOM или аналоги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Позволяют писать независимые компоненты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Умеют работать с событиями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Имеют решения по работе с состояниями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Имеют решения по работе с данными (стор)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Позволяют быстро писать классные приложения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398600"/>
            <a:ext cx="8480150" cy="42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Deploy</a:t>
            </a:r>
            <a:endParaRPr/>
          </a:p>
        </p:txBody>
      </p:sp>
      <p:sp>
        <p:nvSpPr>
          <p:cNvPr id="444" name="Google Shape;444;p80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https://frontend.tech-mail.ru/slides/s11/#32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Давным давно</a:t>
            </a:r>
            <a:endParaRPr/>
          </a:p>
        </p:txBody>
      </p:sp>
      <p:pic>
        <p:nvPicPr>
          <p:cNvPr id="450" name="Google Shape;4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88" y="1132025"/>
            <a:ext cx="55340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это?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685800" lvl="0" marL="0" rtl="0" algn="l"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Service Workers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продвинутая технология, которая позволяет получить полный контроль над жизненным циклом приложения. Сервис воркер — это воркер, который: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работает в выделенном контексте и отдельном потоке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имеет доступ к Cache Storage (расширенное хранилище данных)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имеет возможность перехватывать HTTP-запросы, отправляемые страницей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 так же </a:t>
            </a: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может работать даже если само web-приложение или даже браузер не запущены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Git way</a:t>
            </a:r>
            <a:endParaRPr/>
          </a:p>
        </p:txBody>
      </p:sp>
      <p:pic>
        <p:nvPicPr>
          <p:cNvPr id="456" name="Google Shape;4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75" y="109392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525"/>
            <a:ext cx="8839204" cy="470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525"/>
            <a:ext cx="8839204" cy="470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Continuous Integration</a:t>
            </a:r>
            <a:endParaRPr/>
          </a:p>
        </p:txBody>
      </p:sp>
      <p:sp>
        <p:nvSpPr>
          <p:cNvPr id="472" name="Google Shape;472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практика разработки программного обеспечения, которая заключается в выполнении частых автоматизированных сборок проекта для скорейшего выявления и решения интеграционных проблем. 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0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Continuous Deployment</a:t>
            </a:r>
            <a:endParaRPr/>
          </a:p>
        </p:txBody>
      </p:sp>
      <p:sp>
        <p:nvSpPr>
          <p:cNvPr id="483" name="Google Shape;483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подход к разработке программного обеспечения, при котором функциональные возможности программного обеспечения часто предоставляются посредством автоматизированного развертывания.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0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85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85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используется?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Кэширование данных (</a:t>
            </a:r>
            <a:r>
              <a:rPr lang="ru">
                <a:solidFill>
                  <a:srgbClr val="2D79F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до 50% диска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Оффлайн-работа приложения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(прям вообще без Интернета чтобы было!)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Фоновая синхронизация данных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Ответ на запросы от других источников ("проксирование" запросов)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Улучшение производительности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Push-нотификации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Распараллеливание вычислений</a:t>
            </a:r>
            <a:endParaRPr b="1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Управляем конфигурацией</a:t>
            </a:r>
            <a:endParaRPr/>
          </a:p>
        </p:txBody>
      </p:sp>
      <p:pic>
        <p:nvPicPr>
          <p:cNvPr id="509" name="Google Shape;50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975" y="1074875"/>
            <a:ext cx="505005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 way</a:t>
            </a:r>
            <a:endParaRPr/>
          </a:p>
        </p:txBody>
      </p:sp>
      <p:sp>
        <p:nvSpPr>
          <p:cNvPr id="515" name="Google Shape;515;p93"/>
          <p:cNvSpPr txBox="1"/>
          <p:nvPr>
            <p:ph idx="1" type="body"/>
          </p:nvPr>
        </p:nvSpPr>
        <p:spPr>
          <a:xfrm>
            <a:off x="311700" y="2486025"/>
            <a:ext cx="85206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🚚 Каждый компонент системы в отдельном контейнере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⚒ Контейнеры содержат в себе всю конфигурацию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🌏 Образы хранятся в registry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🗓 Образы версионируются</a:t>
            </a:r>
            <a:endParaRPr sz="225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6" name="Google Shape;51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150" y="6000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Производительность</a:t>
            </a:r>
            <a:endParaRPr/>
          </a:p>
        </p:txBody>
      </p:sp>
      <p:sp>
        <p:nvSpPr>
          <p:cNvPr id="522" name="Google Shape;522;p94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https://frontend.tech-mail.ru/slides/s11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46175"/>
            <a:ext cx="6057900" cy="47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RAM</a:t>
            </a:r>
            <a:endParaRPr/>
          </a:p>
        </p:txBody>
      </p:sp>
      <p:pic>
        <p:nvPicPr>
          <p:cNvPr id="533" name="Google Shape;533;p96"/>
          <p:cNvPicPr preferRelativeResize="0"/>
          <p:nvPr/>
        </p:nvPicPr>
        <p:blipFill rotWithShape="1">
          <a:blip r:embed="rId3">
            <a:alphaModFix/>
          </a:blip>
          <a:srcRect b="0" l="0" r="0" t="7183"/>
          <a:stretch/>
        </p:blipFill>
        <p:spPr>
          <a:xfrm>
            <a:off x="152400" y="1390651"/>
            <a:ext cx="8839199" cy="297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Управление памятью в JavaScript</a:t>
            </a:r>
            <a:endParaRPr/>
          </a:p>
        </p:txBody>
      </p:sp>
      <p:sp>
        <p:nvSpPr>
          <p:cNvPr id="539" name="Google Shape;539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JavaScript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это язык с </a:t>
            </a: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автоматическим управлением памятью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В языке JavaScript память выделяется автоматически при создании объектов и освобождается тоже автоматически в процессе </a:t>
            </a: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сборки мусора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98"/>
          <p:cNvPicPr preferRelativeResize="0"/>
          <p:nvPr/>
        </p:nvPicPr>
        <p:blipFill rotWithShape="1">
          <a:blip r:embed="rId3">
            <a:alphaModFix/>
          </a:blip>
          <a:srcRect b="5745" l="913" r="1933" t="1292"/>
          <a:stretch/>
        </p:blipFill>
        <p:spPr>
          <a:xfrm>
            <a:off x="1447959" y="271463"/>
            <a:ext cx="6248079" cy="46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может закончиться память?</a:t>
            </a:r>
            <a:endParaRPr/>
          </a:p>
        </p:txBody>
      </p:sp>
      <p:sp>
        <p:nvSpPr>
          <p:cNvPr id="550" name="Google Shape;55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При создании очень большого количества объектов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например, при слишком агрессивном кешировании чего-нибудь, или вследствие плохого написания кода приложения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При создании и работе с большими объектами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например, работа с медиафайлами (изображениями, видео)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Вследствие </a:t>
            </a: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утечек памяти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Утечка памяти</a:t>
            </a:r>
            <a:endParaRPr/>
          </a:p>
        </p:txBody>
      </p:sp>
      <p:sp>
        <p:nvSpPr>
          <p:cNvPr id="556" name="Google Shape;556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685800" lvl="0" marL="0" rtl="0" algn="l"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Утечка памяти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ситуация, когда память занимается объектами, которые больше не нужны приложению, но которые </a:t>
            </a: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не могут быть освобождены автоматически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из-за несовершенства алгоритмов сборки мусора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Чаще всего причиной утечек памяти являются т.н. </a:t>
            </a: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нежелательные ссылки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ссылки, достижимые из корня, но ссылающиеся на фрагменты памяти, которые точно никогда больше не понадобятся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 на удаленные элементы</a:t>
            </a:r>
            <a:endParaRPr/>
          </a:p>
        </p:txBody>
      </p:sp>
      <p:pic>
        <p:nvPicPr>
          <p:cNvPr id="562" name="Google Shape;56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7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Worker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Работает в специальном скоупе </a:t>
            </a:r>
            <a:r>
              <a:rPr b="1" lang="ru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ServiceWorkerGlobalScope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который не имеет доступа к обычному скоупу с </a:t>
            </a:r>
            <a:r>
              <a:rPr b="1" lang="ru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window</a:t>
            </a:r>
            <a:endParaRPr b="1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Имеет несколько событий, на которые можно добавлять обработчики: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2630750"/>
            <a:ext cx="8115302" cy="20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Замыкания, колбеки</a:t>
            </a:r>
            <a:endParaRPr/>
          </a:p>
        </p:txBody>
      </p:sp>
      <p:pic>
        <p:nvPicPr>
          <p:cNvPr id="568" name="Google Shape;5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4925"/>
            <a:ext cx="8839200" cy="280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Замыкания, колбеки - чиним</a:t>
            </a:r>
            <a:endParaRPr/>
          </a:p>
        </p:txBody>
      </p:sp>
      <p:pic>
        <p:nvPicPr>
          <p:cNvPr id="574" name="Google Shape;57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425" y="1170125"/>
            <a:ext cx="6873149" cy="183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163" y="3314551"/>
            <a:ext cx="5739674" cy="15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отладки</a:t>
            </a:r>
            <a:endParaRPr/>
          </a:p>
        </p:txBody>
      </p:sp>
      <p:sp>
        <p:nvSpPr>
          <p:cNvPr id="581" name="Google Shape;581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window.performance.memory 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- объект </a:t>
            </a: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MemoryInfo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Вкладка </a:t>
            </a: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Вкладка </a:t>
            </a: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Memory Profiler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Вкладка </a:t>
            </a: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Performance monitor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работают браузеры</a:t>
            </a:r>
            <a:endParaRPr/>
          </a:p>
        </p:txBody>
      </p:sp>
      <p:sp>
        <p:nvSpPr>
          <p:cNvPr id="587" name="Google Shape;587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Загрузка ресурсов страницы — тело документа, файлы скриптов и стилей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Парсинг HTML, построение DOM-дерева документа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Парсинг CSS, построение CSSOM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Выполнение JavaScript-кода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b="1" i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(re)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calculating styles</a:t>
            </a: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— расчет всех стилей, применяемых к элементам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layout (иначе, reflow)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элементов страницы — расчет параметров элементов документа (ширина и высота элемента, его положение на странице)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b="1" i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(re)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paint elements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рендер изображения элементов документа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compositing of layers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сведение всех слоев в единое изображение в правильном порядке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go to item 4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JS</a:t>
            </a:r>
            <a:endParaRPr/>
          </a:p>
        </p:txBody>
      </p:sp>
      <p:sp>
        <p:nvSpPr>
          <p:cNvPr id="593" name="Google Shape;593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6858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Сегодня большинство устройств обновляют свои экраны 60 раз в секунду. Каждый из этих кадров может длиться чуть более 16 мс (1 секунда / 60 = 16,66 мс). В реальности же браузеру нужно выполнить и еще кое-какие действия, потому непрерывная работа JS должна занимать не более 10 мс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функции </a:t>
            </a:r>
            <a:r>
              <a:rPr b="1"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requestAnimationFrame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Вынесение сложных вычисления, обработки больших объёмом данных в WebWorker'ы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Асинхронная обработка данных по частям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Оптимизация запуска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тяжёлых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функций с помощью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Throttling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Debouncing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Профилирование JS кода с помощью инструментов разработчика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b="1" lang="ru" sz="3150"/>
              <a:t>Throttling</a:t>
            </a:r>
            <a:r>
              <a:rPr lang="ru" sz="3150">
                <a:solidFill>
                  <a:schemeClr val="accent2"/>
                </a:solidFill>
              </a:rPr>
              <a:t> и </a:t>
            </a:r>
            <a:r>
              <a:rPr b="1" lang="ru" sz="3150"/>
              <a:t>Debouncing</a:t>
            </a:r>
            <a:endParaRPr b="1" sz="3150"/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Throttling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декорирование функции при котором она будет выполняться не чаще одного раза в указанный период, даже если она будет вызвана много раз в течение этого периода. Т.е. все промежуточные вызовы будут игнорироваться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Debouncing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— декоратор позволяет превратить несколько вызовов функции в течение определенного времени в один вызов, причем задержка начинает заново отсчитываться с каждой новой попыткой вызова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/>
              <a:t>Оптимизация вычисления стилей</a:t>
            </a:r>
            <a:endParaRPr/>
          </a:p>
        </p:txBody>
      </p:sp>
      <p:sp>
        <p:nvSpPr>
          <p:cNvPr id="605" name="Google Shape;605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Сокращение количества элементов в документе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Сокращение сложности макетов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Снижение сложности селекторов, уход от использования каскада стилей в сторону </a:t>
            </a: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методологий, основанных на классах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Профилирование и отладка с помощью инструментов разработчика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8580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i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Приблизительно 50 % времени, которое тратится на вычисление стиля элемента, уходит на сопоставление селекторов, а вторую половину времени занимает построение RenderStyle (представления стиля) на основе сопоставленных правил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/>
              <a:t>Оптимизация перерасчета макета</a:t>
            </a:r>
            <a:endParaRPr/>
          </a:p>
        </p:txBody>
      </p:sp>
      <p:sp>
        <p:nvSpPr>
          <p:cNvPr id="611" name="Google Shape;611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Избегание перерасчета макета, потому что зачастую, он выполняется для всего документа целиком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Уменьшение количества элементов в документе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Использование новых и более производительных способов вёрстки макета, например, использование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flexbox-layout'ов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вместо моделей макетов на основе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float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Избегание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принудительных синхронных reflow всего документа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Профилирование и отладка с помощью инструментов разработчика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/>
              <a:t>Оптимизация перерисовок элементов</a:t>
            </a:r>
            <a:endParaRPr/>
          </a:p>
        </p:txBody>
      </p:sp>
      <p:sp>
        <p:nvSpPr>
          <p:cNvPr id="617" name="Google Shape;617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Изменение любого свойства, кроме transform и opacity, вызывает перерисовку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Сокращение области прорисовки путем размещения элементов на отдельных слоях и оптимизации анимации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Использование более простых css-свойств для стилизации элементов, избегание использования </a:t>
            </a: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затратных css-свойств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Профилирование и отладка с помощью инструментов разработчика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/>
              <a:t>Оптимизация компоновки слоев</a:t>
            </a:r>
            <a:endParaRPr/>
          </a:p>
        </p:txBody>
      </p:sp>
      <p:sp>
        <p:nvSpPr>
          <p:cNvPr id="623" name="Google Shape;623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Управление количеством слоев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Вынесение анимируемых элементов на новые слои с помощью свойств </a:t>
            </a:r>
            <a:r>
              <a:rPr b="1"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will-change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transform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Программирование анимаций с использованием правильных css-свойств: </a:t>
            </a:r>
            <a:r>
              <a:rPr b="1"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transform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opacity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Профилирование и отладка с помощью инструментов разработчика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